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8131-4636-42FE-9EFC-FAB889887EBF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4B19-E3BD-4AF3-A314-0CA54B73B72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8131-4636-42FE-9EFC-FAB889887EBF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4B19-E3BD-4AF3-A314-0CA54B73B7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8131-4636-42FE-9EFC-FAB889887EBF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4B19-E3BD-4AF3-A314-0CA54B73B72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8131-4636-42FE-9EFC-FAB889887EBF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4B19-E3BD-4AF3-A314-0CA54B73B7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8131-4636-42FE-9EFC-FAB889887EBF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4B19-E3BD-4AF3-A314-0CA54B73B7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8131-4636-42FE-9EFC-FAB889887EBF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4B19-E3BD-4AF3-A314-0CA54B73B7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8131-4636-42FE-9EFC-FAB889887EBF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4B19-E3BD-4AF3-A314-0CA54B73B7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8131-4636-42FE-9EFC-FAB889887EBF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4B19-E3BD-4AF3-A314-0CA54B73B7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8131-4636-42FE-9EFC-FAB889887EBF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E054B19-E3BD-4AF3-A314-0CA54B73B72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8131-4636-42FE-9EFC-FAB889887EBF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4B19-E3BD-4AF3-A314-0CA54B73B7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8131-4636-42FE-9EFC-FAB889887EBF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4B19-E3BD-4AF3-A314-0CA54B73B7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68B8131-4636-42FE-9EFC-FAB889887EBF}" type="datetimeFigureOut">
              <a:rPr lang="en-US" smtClean="0"/>
              <a:t>8/12/2015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054B19-E3BD-4AF3-A314-0CA54B73B72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295400"/>
          </a:xfrm>
        </p:spPr>
        <p:txBody>
          <a:bodyPr/>
          <a:lstStyle/>
          <a:p>
            <a:r>
              <a:rPr lang="en-US" dirty="0" smtClean="0"/>
              <a:t>World Literature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</a:p>
          <a:p>
            <a:endParaRPr lang="en-US" dirty="0"/>
          </a:p>
        </p:txBody>
      </p:sp>
      <p:pic>
        <p:nvPicPr>
          <p:cNvPr id="1027" name="Picture 3" descr="C:\Users\kellerj\AppData\Local\Microsoft\Windows\Temporary Internet Files\Content.IE5\WKXN3S7T\world-globe03-512x5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114800"/>
            <a:ext cx="2236788" cy="223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ellerj\AppData\Local\Microsoft\Windows\Temporary Internet Files\Content.IE5\P2BJSH4V\Books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0"/>
            <a:ext cx="1720850" cy="175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5233194"/>
            <a:ext cx="533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ASDP Institute, Summer 2015</a:t>
            </a:r>
          </a:p>
          <a:p>
            <a:r>
              <a:rPr lang="en-US" dirty="0" smtClean="0"/>
              <a:t>East-West Center, University of Hawai’i – </a:t>
            </a:r>
            <a:r>
              <a:rPr lang="en-US" dirty="0" err="1" smtClean="0"/>
              <a:t>Manoa</a:t>
            </a:r>
            <a:endParaRPr lang="en-US" dirty="0" smtClean="0"/>
          </a:p>
          <a:p>
            <a:r>
              <a:rPr lang="en-US" dirty="0" smtClean="0"/>
              <a:t>J.L. Keller – Professor of English</a:t>
            </a:r>
          </a:p>
          <a:p>
            <a:r>
              <a:rPr lang="en-US" dirty="0" smtClean="0"/>
              <a:t>Middlesex Community College</a:t>
            </a:r>
          </a:p>
          <a:p>
            <a:r>
              <a:rPr lang="en-US" dirty="0" smtClean="0"/>
              <a:t>Lowell, Massachusetts</a:t>
            </a:r>
          </a:p>
        </p:txBody>
      </p:sp>
    </p:spTree>
    <p:extLst>
      <p:ext uri="{BB962C8B-B14F-4D97-AF65-F5344CB8AC3E}">
        <p14:creationId xmlns:p14="http://schemas.microsoft.com/office/powerpoint/2010/main" val="2858863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/>
              <a:t>What does an exemplary life look like?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What does each tradition contribute to the ongoing discussion?</a:t>
            </a:r>
            <a:endParaRPr lang="en-US" sz="2800" dirty="0"/>
          </a:p>
        </p:txBody>
      </p:sp>
      <p:pic>
        <p:nvPicPr>
          <p:cNvPr id="2050" name="Picture 2" descr="C:\Users\kellerj\Desktop\2015 China ASDP\chinese project clip art\exemplary clip 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631956"/>
            <a:ext cx="2590800" cy="302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584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18th Century B.C.E.</a:t>
            </a:r>
            <a:br>
              <a:rPr lang="en-US" dirty="0" smtClean="0"/>
            </a:br>
            <a:r>
              <a:rPr lang="en-US" i="1" dirty="0" smtClean="0"/>
              <a:t>Old Testament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 “The Binding of Isaac”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Obedience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Monotheistic faith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252" y="2819400"/>
            <a:ext cx="4152706" cy="319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55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Century B.C.E.</a:t>
            </a:r>
            <a:br>
              <a:rPr lang="en-US" dirty="0" smtClean="0"/>
            </a:br>
            <a:r>
              <a:rPr lang="en-US" dirty="0" smtClean="0"/>
              <a:t>Homer’s </a:t>
            </a:r>
            <a:r>
              <a:rPr lang="en-US" i="1" dirty="0" smtClean="0"/>
              <a:t>Iliad</a:t>
            </a:r>
            <a:endParaRPr lang="en-US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Bravery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</a:t>
            </a:r>
            <a:r>
              <a:rPr lang="en-US" sz="2800" dirty="0" smtClean="0"/>
              <a:t>uccessful warrior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</a:t>
            </a:r>
            <a:r>
              <a:rPr lang="en-US" sz="2800" dirty="0" smtClean="0"/>
              <a:t>ivic minded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Loyalty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Family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</a:t>
            </a:r>
            <a:r>
              <a:rPr lang="en-US" sz="2800" dirty="0" smtClean="0"/>
              <a:t>ersonal honor, revenge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Personal achievement, wealth, possessions</a:t>
            </a:r>
          </a:p>
          <a:p>
            <a:endParaRPr lang="en-US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43200"/>
            <a:ext cx="3519523" cy="292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97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Century B.C.E.</a:t>
            </a:r>
            <a:br>
              <a:rPr lang="en-US" dirty="0" smtClean="0"/>
            </a:br>
            <a:r>
              <a:rPr lang="en-US" dirty="0" smtClean="0"/>
              <a:t>Sophocles’ </a:t>
            </a:r>
            <a:r>
              <a:rPr lang="en-US" i="1" dirty="0" smtClean="0"/>
              <a:t>Oedipus</a:t>
            </a:r>
            <a:endParaRPr lang="en-US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Humility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R</a:t>
            </a:r>
            <a:r>
              <a:rPr lang="en-US" sz="2800" dirty="0" smtClean="0"/>
              <a:t>espect for gods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Intellect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Stability vs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</a:t>
            </a:r>
            <a:r>
              <a:rPr lang="en-US" sz="2800" dirty="0" smtClean="0"/>
              <a:t>ndividual action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</a:t>
            </a:r>
            <a:r>
              <a:rPr lang="en-US" sz="2800" dirty="0" smtClean="0"/>
              <a:t>ubmission </a:t>
            </a:r>
            <a:r>
              <a:rPr lang="en-US" sz="2800" dirty="0"/>
              <a:t>to </a:t>
            </a:r>
            <a:r>
              <a:rPr lang="en-US" sz="2800" dirty="0" smtClean="0"/>
              <a:t>Fate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Service to the State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2743200"/>
            <a:ext cx="4460746" cy="314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054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/>
              <a:t>6</a:t>
            </a:r>
            <a:r>
              <a:rPr lang="en-US" sz="5400" baseline="30000" dirty="0" smtClean="0"/>
              <a:t>th</a:t>
            </a:r>
            <a:r>
              <a:rPr lang="en-US" sz="5400" dirty="0" smtClean="0"/>
              <a:t> – 4</a:t>
            </a:r>
            <a:r>
              <a:rPr lang="en-US" sz="5400" baseline="30000" dirty="0" smtClean="0"/>
              <a:t>th</a:t>
            </a:r>
            <a:r>
              <a:rPr lang="en-US" sz="5400" dirty="0" smtClean="0"/>
              <a:t> Century B.C.E.</a:t>
            </a:r>
            <a:br>
              <a:rPr lang="en-US" sz="5400" dirty="0" smtClean="0"/>
            </a:br>
            <a:r>
              <a:rPr lang="en-US" sz="5400" dirty="0" smtClean="0"/>
              <a:t>Zhuangzi &amp; </a:t>
            </a:r>
            <a:br>
              <a:rPr lang="en-US" sz="5400" dirty="0" smtClean="0"/>
            </a:br>
            <a:r>
              <a:rPr lang="en-US" sz="5400" dirty="0" smtClean="0"/>
              <a:t>Laozi’s </a:t>
            </a:r>
            <a:r>
              <a:rPr lang="en-US" sz="5400" i="1" dirty="0" err="1" smtClean="0"/>
              <a:t>Daodejing</a:t>
            </a:r>
            <a:endParaRPr lang="en-US" sz="54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</a:t>
            </a:r>
            <a:r>
              <a:rPr lang="en-US" sz="2400" dirty="0" smtClean="0"/>
              <a:t>ife </a:t>
            </a:r>
            <a:r>
              <a:rPr lang="en-US" sz="2400" dirty="0"/>
              <a:t>is </a:t>
            </a:r>
            <a:r>
              <a:rPr lang="en-US" sz="2400" dirty="0" smtClean="0"/>
              <a:t>transitory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</a:t>
            </a:r>
            <a:r>
              <a:rPr lang="en-US" sz="2400" dirty="0" smtClean="0"/>
              <a:t>mbrace </a:t>
            </a:r>
            <a:r>
              <a:rPr lang="en-US" sz="2400" dirty="0"/>
              <a:t>change as </a:t>
            </a:r>
            <a:r>
              <a:rPr lang="en-US" sz="2400" dirty="0" smtClean="0"/>
              <a:t>constant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Qi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</a:t>
            </a:r>
            <a:r>
              <a:rPr lang="en-US" sz="2400" dirty="0" smtClean="0"/>
              <a:t>nspiration </a:t>
            </a:r>
            <a:r>
              <a:rPr lang="en-US" sz="2400" dirty="0"/>
              <a:t>from </a:t>
            </a:r>
            <a:r>
              <a:rPr lang="en-US" sz="2400" dirty="0" smtClean="0"/>
              <a:t>nature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</a:t>
            </a:r>
            <a:r>
              <a:rPr lang="en-US" sz="2400" dirty="0" smtClean="0"/>
              <a:t>u-</a:t>
            </a:r>
            <a:r>
              <a:rPr lang="en-US" sz="2400" dirty="0" err="1" smtClean="0"/>
              <a:t>wei</a:t>
            </a:r>
            <a:r>
              <a:rPr lang="en-US" sz="2400" dirty="0" smtClean="0"/>
              <a:t> (non-action)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Simple </a:t>
            </a:r>
            <a:r>
              <a:rPr lang="en-US" sz="2400" dirty="0"/>
              <a:t>living, fasting of mind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</a:t>
            </a:r>
            <a:r>
              <a:rPr lang="en-US" sz="2400" dirty="0" smtClean="0"/>
              <a:t>e </a:t>
            </a:r>
            <a:r>
              <a:rPr lang="en-US" sz="2400" dirty="0"/>
              <a:t>can all cultivate our lives and flourish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</a:t>
            </a:r>
            <a:r>
              <a:rPr lang="en-US" sz="2400" dirty="0" smtClean="0"/>
              <a:t>epudiate wealth</a:t>
            </a:r>
            <a:r>
              <a:rPr lang="en-US" sz="2400" dirty="0"/>
              <a:t>, </a:t>
            </a:r>
            <a:r>
              <a:rPr lang="en-US" sz="2400" dirty="0" smtClean="0"/>
              <a:t>achievement</a:t>
            </a:r>
            <a:r>
              <a:rPr lang="en-US" sz="2400" dirty="0"/>
              <a:t>, </a:t>
            </a:r>
            <a:r>
              <a:rPr lang="en-US" sz="2400" dirty="0" smtClean="0"/>
              <a:t>strength vs ethical life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743200"/>
            <a:ext cx="2667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96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5</a:t>
            </a:r>
            <a:r>
              <a:rPr lang="en-US" baseline="30000" dirty="0" smtClean="0"/>
              <a:t>th-</a:t>
            </a:r>
            <a:r>
              <a:rPr lang="en-US" dirty="0" smtClean="0"/>
              <a:t> 3</a:t>
            </a:r>
            <a:r>
              <a:rPr lang="en-US" baseline="30000" dirty="0" smtClean="0"/>
              <a:t>rd</a:t>
            </a:r>
            <a:r>
              <a:rPr lang="en-US" dirty="0" smtClean="0"/>
              <a:t> Century B.C.E.</a:t>
            </a:r>
            <a:br>
              <a:rPr lang="en-US" dirty="0" smtClean="0"/>
            </a:br>
            <a:r>
              <a:rPr lang="en-US" dirty="0" smtClean="0"/>
              <a:t>Confucius’ </a:t>
            </a:r>
            <a:r>
              <a:rPr lang="en-US" i="1" dirty="0" smtClean="0"/>
              <a:t>Analects</a:t>
            </a:r>
            <a:endParaRPr lang="en-US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Rituals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Gender roles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Filial duty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Respect elders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Harmony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Serve government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H</a:t>
            </a:r>
            <a:r>
              <a:rPr lang="en-US" sz="3200" dirty="0"/>
              <a:t>onor for ancestors and family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50" y="2590800"/>
            <a:ext cx="268605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17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Century C.E.</a:t>
            </a:r>
            <a:br>
              <a:rPr lang="en-US" dirty="0" smtClean="0"/>
            </a:br>
            <a:r>
              <a:rPr lang="en-US" dirty="0" smtClean="0"/>
              <a:t>Chinese Buddhism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415333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/>
              <a:t>R</a:t>
            </a:r>
            <a:r>
              <a:rPr lang="en-US" sz="3000" dirty="0" smtClean="0"/>
              <a:t>epudiate </a:t>
            </a:r>
            <a:r>
              <a:rPr lang="en-US" sz="3000" dirty="0"/>
              <a:t>pursuit of wealth and personal </a:t>
            </a:r>
            <a:r>
              <a:rPr lang="en-US" sz="3000" dirty="0" smtClean="0"/>
              <a:t>achievements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 smtClean="0"/>
              <a:t>Bodhisattvas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 smtClean="0"/>
              <a:t>Follow the way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 smtClean="0"/>
              <a:t>Individual journey to </a:t>
            </a:r>
          </a:p>
          <a:p>
            <a:r>
              <a:rPr lang="en-US" sz="3000" dirty="0" smtClean="0"/>
              <a:t>     enlightenment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/>
              <a:t>We all have Buddha nature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/>
              <a:t>D</a:t>
            </a:r>
            <a:r>
              <a:rPr lang="en-US" sz="3000" dirty="0" smtClean="0"/>
              <a:t>etach from </a:t>
            </a:r>
            <a:r>
              <a:rPr lang="en-US" sz="3000" dirty="0" smtClean="0"/>
              <a:t>possessions</a:t>
            </a:r>
            <a:r>
              <a:rPr lang="en-US" sz="3000" dirty="0" smtClean="0"/>
              <a:t>, desires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069" y="3200400"/>
            <a:ext cx="33528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989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959864"/>
          </a:xfrm>
        </p:spPr>
        <p:txBody>
          <a:bodyPr/>
          <a:lstStyle/>
          <a:p>
            <a:pPr algn="ctr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Century C.E.</a:t>
            </a:r>
            <a:br>
              <a:rPr lang="en-US" dirty="0" smtClean="0"/>
            </a:br>
            <a:r>
              <a:rPr lang="en-US" i="1" dirty="0" smtClean="0"/>
              <a:t>New Testament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Luke’s “Parable of the Prodigal Son”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3429000"/>
            <a:ext cx="7772400" cy="32004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Respect for elders, filial duty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Forgiveness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Religious faith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Humility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Family 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593592"/>
            <a:ext cx="2743200" cy="247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483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br>
              <a:rPr lang="en-US" dirty="0" smtClean="0"/>
            </a:br>
            <a:r>
              <a:rPr lang="en-US" i="1" dirty="0" smtClean="0"/>
              <a:t>Sir Gawain and the </a:t>
            </a:r>
            <a:br>
              <a:rPr lang="en-US" i="1" dirty="0" smtClean="0"/>
            </a:br>
            <a:r>
              <a:rPr lang="en-US" i="1" dirty="0" smtClean="0"/>
              <a:t>Green Knight</a:t>
            </a:r>
            <a:endParaRPr lang="en-US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Civility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Purity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R</a:t>
            </a:r>
            <a:r>
              <a:rPr lang="en-US" sz="3600" dirty="0" smtClean="0"/>
              <a:t>eligious faith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K</a:t>
            </a:r>
            <a:r>
              <a:rPr lang="en-US" sz="3600" dirty="0" smtClean="0"/>
              <a:t>nightly virtues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Bravery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P</a:t>
            </a:r>
            <a:r>
              <a:rPr lang="en-US" sz="3600" dirty="0" smtClean="0"/>
              <a:t>hysical strength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971800"/>
            <a:ext cx="3810000" cy="364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77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17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br>
              <a:rPr lang="en-US" dirty="0" smtClean="0"/>
            </a:br>
            <a:r>
              <a:rPr lang="en-US" dirty="0" smtClean="0"/>
              <a:t>Shakespeare’s </a:t>
            </a:r>
            <a:r>
              <a:rPr lang="en-US" i="1" dirty="0" smtClean="0"/>
              <a:t>Hamlet</a:t>
            </a:r>
            <a:endParaRPr lang="en-US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800" dirty="0"/>
              <a:t>Q</a:t>
            </a:r>
            <a:r>
              <a:rPr lang="en-US" sz="12800" dirty="0" smtClean="0"/>
              <a:t>uestioning </a:t>
            </a:r>
            <a:r>
              <a:rPr lang="en-US" sz="12800" dirty="0"/>
              <a:t>of warrior and revenge </a:t>
            </a:r>
            <a:r>
              <a:rPr lang="en-US" sz="12800" dirty="0" smtClean="0"/>
              <a:t>values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800" dirty="0" smtClean="0"/>
              <a:t>Balance </a:t>
            </a:r>
            <a:r>
              <a:rPr lang="en-US" sz="12800" dirty="0"/>
              <a:t>between deliberate thought and impulsive </a:t>
            </a:r>
            <a:r>
              <a:rPr lang="en-US" sz="12800" dirty="0" smtClean="0"/>
              <a:t>action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800" dirty="0"/>
              <a:t>New personal </a:t>
            </a:r>
            <a:r>
              <a:rPr lang="en-US" sz="12800" dirty="0" smtClean="0"/>
              <a:t>ethics</a:t>
            </a:r>
            <a:endParaRPr lang="en-US" sz="1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800" dirty="0" smtClean="0"/>
              <a:t>"</a:t>
            </a:r>
            <a:r>
              <a:rPr lang="en-US" sz="12800" dirty="0"/>
              <a:t>The readiness is </a:t>
            </a:r>
            <a:r>
              <a:rPr lang="en-US" sz="12800" dirty="0" smtClean="0"/>
              <a:t>all”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800" dirty="0" smtClean="0"/>
              <a:t>Being in the moment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267200"/>
            <a:ext cx="3581400" cy="218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97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2000</a:t>
            </a:r>
            <a:br>
              <a:rPr lang="en-US" dirty="0" smtClean="0"/>
            </a:br>
            <a:r>
              <a:rPr lang="en-US" dirty="0" smtClean="0"/>
              <a:t>Positive Psychology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Perseverance and grit (Duckworth)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Growth mindset (</a:t>
            </a:r>
            <a:r>
              <a:rPr lang="en-US" sz="2400" dirty="0" err="1" smtClean="0"/>
              <a:t>Dweck</a:t>
            </a:r>
            <a:r>
              <a:rPr lang="en-US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Everyone can flourish (Seligman)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Meditation (Fredrickson, </a:t>
            </a:r>
            <a:r>
              <a:rPr lang="en-US" sz="2400" dirty="0" err="1" smtClean="0"/>
              <a:t>Nhat</a:t>
            </a:r>
            <a:r>
              <a:rPr lang="en-US" sz="2400" dirty="0" smtClean="0"/>
              <a:t> </a:t>
            </a:r>
            <a:r>
              <a:rPr lang="en-US" sz="2400" dirty="0" err="1" smtClean="0"/>
              <a:t>Hanh</a:t>
            </a:r>
            <a:r>
              <a:rPr lang="en-US" sz="2400" dirty="0" smtClean="0"/>
              <a:t>, </a:t>
            </a:r>
            <a:r>
              <a:rPr lang="en-US" sz="2400" dirty="0" err="1" smtClean="0"/>
              <a:t>etc</a:t>
            </a:r>
            <a:r>
              <a:rPr lang="en-US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Connect with nature (Fredrickson)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Detach from pursuit of wealth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Flow (</a:t>
            </a:r>
            <a:r>
              <a:rPr lang="en-US" sz="2400" dirty="0" err="1" smtClean="0"/>
              <a:t>Csikszentmihalyi</a:t>
            </a:r>
            <a:r>
              <a:rPr lang="en-US" sz="2400" dirty="0" smtClean="0"/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PERMA (positive emotions, engagement, relationships, meaning, accomplishment)  (Seligman)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99" y="4038600"/>
            <a:ext cx="2346401" cy="182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625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969264"/>
          </a:xfrm>
        </p:spPr>
        <p:txBody>
          <a:bodyPr/>
          <a:lstStyle/>
          <a:p>
            <a:r>
              <a:rPr lang="en-US" dirty="0" smtClean="0"/>
              <a:t>Additional Questions: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438400"/>
            <a:ext cx="7772400" cy="15240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 are some comparisons and contrasts between various readings’ conceptions of an “exemplary life?”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 would </a:t>
            </a:r>
            <a:r>
              <a:rPr lang="en-US" sz="2400" b="1" u="sng" dirty="0" smtClean="0"/>
              <a:t>today’s</a:t>
            </a:r>
            <a:r>
              <a:rPr lang="en-US" sz="2400" dirty="0" smtClean="0"/>
              <a:t> conception of an “exemplary life” look like?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 are some comparisons and </a:t>
            </a:r>
            <a:endParaRPr lang="en-US" sz="2400" dirty="0"/>
          </a:p>
          <a:p>
            <a:r>
              <a:rPr lang="en-US" sz="2400" dirty="0" smtClean="0"/>
              <a:t>      contrasts between these literary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works and </a:t>
            </a:r>
            <a:r>
              <a:rPr lang="en-US" sz="2400" b="1" u="sng" dirty="0" smtClean="0"/>
              <a:t>today’s</a:t>
            </a:r>
            <a:r>
              <a:rPr lang="en-US" sz="2400" dirty="0" smtClean="0"/>
              <a:t> “exemplary life?”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114800"/>
            <a:ext cx="2593075" cy="259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81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304800"/>
            <a:ext cx="7772400" cy="762000"/>
          </a:xfrm>
        </p:spPr>
        <p:txBody>
          <a:bodyPr/>
          <a:lstStyle/>
          <a:p>
            <a:r>
              <a:rPr lang="en-US" sz="4800" dirty="0" smtClean="0"/>
              <a:t>Photos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990600"/>
            <a:ext cx="7772400" cy="3223776"/>
          </a:xfrm>
        </p:spPr>
        <p:txBody>
          <a:bodyPr>
            <a:noAutofit/>
          </a:bodyPr>
          <a:lstStyle/>
          <a:p>
            <a:r>
              <a:rPr lang="en-US" sz="1400" dirty="0" smtClean="0"/>
              <a:t>Exemplary</a:t>
            </a:r>
            <a:r>
              <a:rPr lang="en-US" sz="1200" dirty="0" smtClean="0"/>
              <a:t>:</a:t>
            </a:r>
          </a:p>
          <a:p>
            <a:r>
              <a:rPr lang="en-US" sz="1200" dirty="0" smtClean="0"/>
              <a:t>https</a:t>
            </a:r>
            <a:r>
              <a:rPr lang="en-US" sz="1200" dirty="0"/>
              <a:t>://www.google.com/</a:t>
            </a:r>
            <a:r>
              <a:rPr lang="en-US" sz="1200" dirty="0" err="1"/>
              <a:t>search?hl</a:t>
            </a:r>
            <a:r>
              <a:rPr lang="en-US" sz="1200" dirty="0"/>
              <a:t>=</a:t>
            </a:r>
            <a:r>
              <a:rPr lang="en-US" sz="1200" dirty="0" err="1"/>
              <a:t>en&amp;site</a:t>
            </a:r>
            <a:r>
              <a:rPr lang="en-US" sz="1200" dirty="0"/>
              <a:t>=</a:t>
            </a:r>
            <a:r>
              <a:rPr lang="en-US" sz="1200" dirty="0" err="1"/>
              <a:t>imghp&amp;tbm</a:t>
            </a:r>
            <a:r>
              <a:rPr lang="en-US" sz="1200" dirty="0"/>
              <a:t>=</a:t>
            </a:r>
            <a:r>
              <a:rPr lang="en-US" sz="1200" dirty="0" err="1"/>
              <a:t>isch&amp;source</a:t>
            </a:r>
            <a:r>
              <a:rPr lang="en-US" sz="1200" dirty="0"/>
              <a:t>=</a:t>
            </a:r>
            <a:r>
              <a:rPr lang="en-US" sz="1200" dirty="0" err="1"/>
              <a:t>hp&amp;biw</a:t>
            </a:r>
            <a:r>
              <a:rPr lang="en-US" sz="1200" dirty="0"/>
              <a:t>=1350&amp;bih=639&amp;q=</a:t>
            </a:r>
            <a:r>
              <a:rPr lang="en-US" sz="1200" dirty="0" err="1"/>
              <a:t>exemplary&amp;oq</a:t>
            </a:r>
            <a:r>
              <a:rPr lang="en-US" sz="1200" dirty="0"/>
              <a:t>=</a:t>
            </a:r>
            <a:r>
              <a:rPr lang="en-US" sz="1200" dirty="0" err="1"/>
              <a:t>exemplary&amp;gs_l</a:t>
            </a:r>
            <a:r>
              <a:rPr lang="en-US" sz="1200" dirty="0"/>
              <a:t>=img.3..0l10.968.2665.0.3159.9.9.0.0.0.0.303.1057.0j3j1j1.5.0....0...1ac.1.64.img..</a:t>
            </a:r>
            <a:r>
              <a:rPr lang="en-US" sz="1200" dirty="0" smtClean="0"/>
              <a:t>4.5.1057.kWHsEW9Me5M#imgrc=RonF4JomAxQbWM%3A</a:t>
            </a:r>
          </a:p>
          <a:p>
            <a:r>
              <a:rPr lang="en-US" sz="1400" dirty="0" smtClean="0"/>
              <a:t>Binding </a:t>
            </a:r>
            <a:r>
              <a:rPr lang="en-US" sz="1400" dirty="0"/>
              <a:t>of Isaac:  </a:t>
            </a:r>
            <a:r>
              <a:rPr lang="en-US" sz="1200" dirty="0"/>
              <a:t>https://www.google.com/</a:t>
            </a:r>
            <a:r>
              <a:rPr lang="en-US" sz="1200" dirty="0" err="1"/>
              <a:t>search?hl</a:t>
            </a:r>
            <a:r>
              <a:rPr lang="en-US" sz="1200" dirty="0"/>
              <a:t>=</a:t>
            </a:r>
            <a:r>
              <a:rPr lang="en-US" sz="1200" dirty="0" err="1"/>
              <a:t>en&amp;site</a:t>
            </a:r>
            <a:r>
              <a:rPr lang="en-US" sz="1200" dirty="0"/>
              <a:t>=</a:t>
            </a:r>
            <a:r>
              <a:rPr lang="en-US" sz="1200" dirty="0" err="1"/>
              <a:t>imghp&amp;tbm</a:t>
            </a:r>
            <a:r>
              <a:rPr lang="en-US" sz="1200" dirty="0"/>
              <a:t>=</a:t>
            </a:r>
            <a:r>
              <a:rPr lang="en-US" sz="1200" dirty="0" err="1"/>
              <a:t>isch&amp;source</a:t>
            </a:r>
            <a:r>
              <a:rPr lang="en-US" sz="1200" dirty="0"/>
              <a:t>=</a:t>
            </a:r>
            <a:r>
              <a:rPr lang="en-US" sz="1200" dirty="0" err="1"/>
              <a:t>hp&amp;biw</a:t>
            </a:r>
            <a:r>
              <a:rPr lang="en-US" sz="1200" dirty="0"/>
              <a:t>=1350&amp;bih=595&amp;q=</a:t>
            </a:r>
            <a:r>
              <a:rPr lang="en-US" sz="1200" dirty="0" err="1"/>
              <a:t>binding+of+isaac&amp;oq</a:t>
            </a:r>
            <a:r>
              <a:rPr lang="en-US" sz="1200" dirty="0"/>
              <a:t>=</a:t>
            </a:r>
            <a:r>
              <a:rPr lang="en-US" sz="1200" dirty="0" err="1"/>
              <a:t>binding+of+isaac&amp;gs_l</a:t>
            </a:r>
            <a:r>
              <a:rPr lang="en-US" sz="1200" dirty="0"/>
              <a:t>=img.3..0l10.2219.4677.0.5125.16.9.0.3.3.0.325.1056.0j1j1j2.4.0....0...1ac.1.64.img..9.7.1066.OlJLJK-W-zg#hl=</a:t>
            </a:r>
            <a:r>
              <a:rPr lang="en-US" sz="1200" dirty="0" err="1"/>
              <a:t>en&amp;tbm</a:t>
            </a:r>
            <a:r>
              <a:rPr lang="en-US" sz="1200" dirty="0"/>
              <a:t>=</a:t>
            </a:r>
            <a:r>
              <a:rPr lang="en-US" sz="1200" dirty="0" err="1"/>
              <a:t>isch&amp;q</a:t>
            </a:r>
            <a:r>
              <a:rPr lang="en-US" sz="1200" dirty="0"/>
              <a:t>=</a:t>
            </a:r>
            <a:r>
              <a:rPr lang="en-US" sz="1200" dirty="0" err="1"/>
              <a:t>binding+of+isaac+bible&amp;imgrc</a:t>
            </a:r>
            <a:r>
              <a:rPr lang="en-US" sz="1200" dirty="0"/>
              <a:t>=ugdyG4EaaaMhpM%3A</a:t>
            </a:r>
            <a:endParaRPr lang="en-US" sz="1200" dirty="0" smtClean="0"/>
          </a:p>
          <a:p>
            <a:r>
              <a:rPr lang="en-US" sz="1400" dirty="0" smtClean="0"/>
              <a:t>Iliad:</a:t>
            </a:r>
          </a:p>
          <a:p>
            <a:r>
              <a:rPr lang="en-US" sz="1200" dirty="0"/>
              <a:t>https://www.google.com/</a:t>
            </a:r>
            <a:r>
              <a:rPr lang="en-US" sz="1200" dirty="0" err="1"/>
              <a:t>search?hl</a:t>
            </a:r>
            <a:r>
              <a:rPr lang="en-US" sz="1200" dirty="0"/>
              <a:t>=</a:t>
            </a:r>
            <a:r>
              <a:rPr lang="en-US" sz="1200" dirty="0" err="1"/>
              <a:t>en&amp;site</a:t>
            </a:r>
            <a:r>
              <a:rPr lang="en-US" sz="1200" dirty="0"/>
              <a:t>=</a:t>
            </a:r>
            <a:r>
              <a:rPr lang="en-US" sz="1200" dirty="0" err="1"/>
              <a:t>imghp&amp;tbm</a:t>
            </a:r>
            <a:r>
              <a:rPr lang="en-US" sz="1200" dirty="0"/>
              <a:t>=</a:t>
            </a:r>
            <a:r>
              <a:rPr lang="en-US" sz="1200" dirty="0" err="1"/>
              <a:t>isch&amp;source</a:t>
            </a:r>
            <a:r>
              <a:rPr lang="en-US" sz="1200" dirty="0"/>
              <a:t>=</a:t>
            </a:r>
            <a:r>
              <a:rPr lang="en-US" sz="1200" dirty="0" err="1"/>
              <a:t>hp&amp;biw</a:t>
            </a:r>
            <a:r>
              <a:rPr lang="en-US" sz="1200" dirty="0"/>
              <a:t>=1350&amp;bih=595&amp;q=</a:t>
            </a:r>
            <a:r>
              <a:rPr lang="en-US" sz="1200" dirty="0" err="1"/>
              <a:t>binding+of+isaac&amp;oq</a:t>
            </a:r>
            <a:r>
              <a:rPr lang="en-US" sz="1200" dirty="0"/>
              <a:t>=</a:t>
            </a:r>
            <a:r>
              <a:rPr lang="en-US" sz="1200" dirty="0" err="1"/>
              <a:t>binding+of+isaac&amp;gs_l</a:t>
            </a:r>
            <a:r>
              <a:rPr lang="en-US" sz="1200" dirty="0"/>
              <a:t>=img.3..0l10.2219.4677.0.5125.16.9.0.3.3.0.325.1056.0j1j1j2.4.0....0...1ac.1.64.img..</a:t>
            </a:r>
            <a:r>
              <a:rPr lang="en-US" sz="1200" dirty="0" smtClean="0"/>
              <a:t>9.7.1066.OlJLJK-W-zg#hl=</a:t>
            </a:r>
            <a:r>
              <a:rPr lang="en-US" sz="1200" dirty="0" err="1" smtClean="0"/>
              <a:t>en&amp;tbm</a:t>
            </a:r>
            <a:r>
              <a:rPr lang="en-US" sz="1200" dirty="0" smtClean="0"/>
              <a:t>=</a:t>
            </a:r>
            <a:r>
              <a:rPr lang="en-US" sz="1200" dirty="0" err="1" smtClean="0"/>
              <a:t>isch&amp;q</a:t>
            </a:r>
            <a:r>
              <a:rPr lang="en-US" sz="1200" dirty="0" smtClean="0"/>
              <a:t>=</a:t>
            </a:r>
            <a:r>
              <a:rPr lang="en-US" sz="1200" dirty="0" err="1" smtClean="0"/>
              <a:t>iliad&amp;imgrc</a:t>
            </a:r>
            <a:r>
              <a:rPr lang="en-US" sz="1200" dirty="0" smtClean="0"/>
              <a:t>=Rq6R-SHy7r0ZGM%3A</a:t>
            </a:r>
          </a:p>
          <a:p>
            <a:r>
              <a:rPr lang="en-US" sz="1400" dirty="0" smtClean="0"/>
              <a:t>Oedipus</a:t>
            </a:r>
          </a:p>
          <a:p>
            <a:r>
              <a:rPr lang="en-US" sz="1200" dirty="0"/>
              <a:t>https://www.google.com/</a:t>
            </a:r>
            <a:r>
              <a:rPr lang="en-US" sz="1200" dirty="0" err="1"/>
              <a:t>search?hl</a:t>
            </a:r>
            <a:r>
              <a:rPr lang="en-US" sz="1200" dirty="0"/>
              <a:t>=</a:t>
            </a:r>
            <a:r>
              <a:rPr lang="en-US" sz="1200" dirty="0" err="1"/>
              <a:t>en&amp;site</a:t>
            </a:r>
            <a:r>
              <a:rPr lang="en-US" sz="1200" dirty="0"/>
              <a:t>=</a:t>
            </a:r>
            <a:r>
              <a:rPr lang="en-US" sz="1200" dirty="0" err="1"/>
              <a:t>imghp&amp;tbm</a:t>
            </a:r>
            <a:r>
              <a:rPr lang="en-US" sz="1200" dirty="0"/>
              <a:t>=</a:t>
            </a:r>
            <a:r>
              <a:rPr lang="en-US" sz="1200" dirty="0" err="1"/>
              <a:t>isch&amp;source</a:t>
            </a:r>
            <a:r>
              <a:rPr lang="en-US" sz="1200" dirty="0"/>
              <a:t>=</a:t>
            </a:r>
            <a:r>
              <a:rPr lang="en-US" sz="1200" dirty="0" err="1"/>
              <a:t>hp&amp;biw</a:t>
            </a:r>
            <a:r>
              <a:rPr lang="en-US" sz="1200" dirty="0"/>
              <a:t>=1350&amp;bih=595&amp;q=</a:t>
            </a:r>
            <a:r>
              <a:rPr lang="en-US" sz="1200" dirty="0" err="1"/>
              <a:t>binding+of+isaac&amp;oq</a:t>
            </a:r>
            <a:r>
              <a:rPr lang="en-US" sz="1200" dirty="0"/>
              <a:t>=</a:t>
            </a:r>
            <a:r>
              <a:rPr lang="en-US" sz="1200" dirty="0" err="1"/>
              <a:t>binding+of+isaac&amp;gs_l</a:t>
            </a:r>
            <a:r>
              <a:rPr lang="en-US" sz="1200" dirty="0"/>
              <a:t>=img.3..0l10.2219.4677.0.5125.16.9.0.3.3.0.325.1056.0j1j1j2.4.0....0...1ac.1.64.img..</a:t>
            </a:r>
            <a:r>
              <a:rPr lang="en-US" sz="1200" dirty="0" smtClean="0"/>
              <a:t>9.7.1066.OlJLJK-W-zg#hl=</a:t>
            </a:r>
            <a:r>
              <a:rPr lang="en-US" sz="1200" dirty="0" err="1" smtClean="0"/>
              <a:t>en&amp;tbm</a:t>
            </a:r>
            <a:r>
              <a:rPr lang="en-US" sz="1200" dirty="0" smtClean="0"/>
              <a:t>=</a:t>
            </a:r>
            <a:r>
              <a:rPr lang="en-US" sz="1200" dirty="0" err="1" smtClean="0"/>
              <a:t>isch&amp;q</a:t>
            </a:r>
            <a:r>
              <a:rPr lang="en-US" sz="1200" dirty="0" smtClean="0"/>
              <a:t>=</a:t>
            </a:r>
            <a:r>
              <a:rPr lang="en-US" sz="1200" dirty="0" err="1" smtClean="0"/>
              <a:t>oedipus+complex&amp;imgrc</a:t>
            </a:r>
            <a:r>
              <a:rPr lang="en-US" sz="1200" dirty="0" smtClean="0"/>
              <a:t>=PgQdkH_n9cCosM%3A</a:t>
            </a:r>
          </a:p>
          <a:p>
            <a:r>
              <a:rPr lang="en-US" sz="1400" dirty="0" smtClean="0"/>
              <a:t>Confucius</a:t>
            </a:r>
          </a:p>
          <a:p>
            <a:r>
              <a:rPr lang="en-US" sz="1200" dirty="0"/>
              <a:t>https://www.google.com/</a:t>
            </a:r>
            <a:r>
              <a:rPr lang="en-US" sz="1200" dirty="0" err="1"/>
              <a:t>search?hl</a:t>
            </a:r>
            <a:r>
              <a:rPr lang="en-US" sz="1200" dirty="0"/>
              <a:t>=</a:t>
            </a:r>
            <a:r>
              <a:rPr lang="en-US" sz="1200" dirty="0" err="1"/>
              <a:t>en&amp;site</a:t>
            </a:r>
            <a:r>
              <a:rPr lang="en-US" sz="1200" dirty="0"/>
              <a:t>=</a:t>
            </a:r>
            <a:r>
              <a:rPr lang="en-US" sz="1200" dirty="0" err="1"/>
              <a:t>imghp&amp;tbm</a:t>
            </a:r>
            <a:r>
              <a:rPr lang="en-US" sz="1200" dirty="0"/>
              <a:t>=</a:t>
            </a:r>
            <a:r>
              <a:rPr lang="en-US" sz="1200" dirty="0" err="1"/>
              <a:t>isch&amp;source</a:t>
            </a:r>
            <a:r>
              <a:rPr lang="en-US" sz="1200" dirty="0"/>
              <a:t>=</a:t>
            </a:r>
            <a:r>
              <a:rPr lang="en-US" sz="1200" dirty="0" err="1"/>
              <a:t>hp&amp;biw</a:t>
            </a:r>
            <a:r>
              <a:rPr lang="en-US" sz="1200" dirty="0"/>
              <a:t>=1350&amp;bih=595&amp;q=</a:t>
            </a:r>
            <a:r>
              <a:rPr lang="en-US" sz="1200" dirty="0" err="1"/>
              <a:t>binding+of+isaac&amp;oq</a:t>
            </a:r>
            <a:r>
              <a:rPr lang="en-US" sz="1200" dirty="0"/>
              <a:t>=</a:t>
            </a:r>
            <a:r>
              <a:rPr lang="en-US" sz="1200" dirty="0" err="1"/>
              <a:t>binding+of+isaac&amp;gs_l</a:t>
            </a:r>
            <a:r>
              <a:rPr lang="en-US" sz="1200" dirty="0"/>
              <a:t>=img.3..0l10.2219.4677.0.5125.16.9.0.3.3.0.325.1056.0j1j1j2.4.0....0...1ac.1.64.img..</a:t>
            </a:r>
            <a:r>
              <a:rPr lang="en-US" sz="1200" dirty="0" smtClean="0"/>
              <a:t>9.7.1066.OlJLJK-W-zg#hl=</a:t>
            </a:r>
            <a:r>
              <a:rPr lang="en-US" sz="1200" dirty="0" err="1" smtClean="0"/>
              <a:t>en&amp;tbm</a:t>
            </a:r>
            <a:r>
              <a:rPr lang="en-US" sz="1200" dirty="0" smtClean="0"/>
              <a:t>=</a:t>
            </a:r>
            <a:r>
              <a:rPr lang="en-US" sz="1200" dirty="0" err="1" smtClean="0"/>
              <a:t>isch&amp;q</a:t>
            </a:r>
            <a:r>
              <a:rPr lang="en-US" sz="1200" dirty="0" smtClean="0"/>
              <a:t>=</a:t>
            </a:r>
            <a:r>
              <a:rPr lang="en-US" sz="1200" dirty="0" err="1" smtClean="0"/>
              <a:t>confucius&amp;imgrc</a:t>
            </a:r>
            <a:r>
              <a:rPr lang="en-US" sz="1200" dirty="0" smtClean="0"/>
              <a:t>=V8gcxr22NQ_CtM%3A</a:t>
            </a:r>
          </a:p>
          <a:p>
            <a:r>
              <a:rPr lang="en-US" sz="1400" dirty="0" smtClean="0"/>
              <a:t>Daoism</a:t>
            </a:r>
          </a:p>
          <a:p>
            <a:r>
              <a:rPr lang="en-US" sz="1200" dirty="0"/>
              <a:t>https://www.google.com/</a:t>
            </a:r>
            <a:r>
              <a:rPr lang="en-US" sz="1200" dirty="0" err="1"/>
              <a:t>search?hl</a:t>
            </a:r>
            <a:r>
              <a:rPr lang="en-US" sz="1200" dirty="0"/>
              <a:t>=</a:t>
            </a:r>
            <a:r>
              <a:rPr lang="en-US" sz="1200" dirty="0" err="1"/>
              <a:t>en&amp;site</a:t>
            </a:r>
            <a:r>
              <a:rPr lang="en-US" sz="1200" dirty="0"/>
              <a:t>=</a:t>
            </a:r>
            <a:r>
              <a:rPr lang="en-US" sz="1200" dirty="0" err="1"/>
              <a:t>imghp&amp;tbm</a:t>
            </a:r>
            <a:r>
              <a:rPr lang="en-US" sz="1200" dirty="0"/>
              <a:t>=</a:t>
            </a:r>
            <a:r>
              <a:rPr lang="en-US" sz="1200" dirty="0" err="1"/>
              <a:t>isch&amp;source</a:t>
            </a:r>
            <a:r>
              <a:rPr lang="en-US" sz="1200" dirty="0"/>
              <a:t>=</a:t>
            </a:r>
            <a:r>
              <a:rPr lang="en-US" sz="1200" dirty="0" err="1"/>
              <a:t>hp&amp;biw</a:t>
            </a:r>
            <a:r>
              <a:rPr lang="en-US" sz="1200" dirty="0"/>
              <a:t>=1350&amp;bih=595&amp;q=</a:t>
            </a:r>
            <a:r>
              <a:rPr lang="en-US" sz="1200" dirty="0" err="1"/>
              <a:t>binding+of+isaac&amp;oq</a:t>
            </a:r>
            <a:r>
              <a:rPr lang="en-US" sz="1200" dirty="0"/>
              <a:t>=</a:t>
            </a:r>
            <a:r>
              <a:rPr lang="en-US" sz="1200" dirty="0" err="1"/>
              <a:t>binding+of+isaac&amp;gs_l</a:t>
            </a:r>
            <a:r>
              <a:rPr lang="en-US" sz="1200" dirty="0"/>
              <a:t>=img.3..0l10.2219.4677.0.5125.16.9.0.3.3.0.325.1056.0j1j1j2.4.0....0...1ac.1.64.img..</a:t>
            </a:r>
            <a:r>
              <a:rPr lang="en-US" sz="1200" dirty="0" smtClean="0"/>
              <a:t>9.7.1066.OlJLJK-W-zg#hl=</a:t>
            </a:r>
            <a:r>
              <a:rPr lang="en-US" sz="1200" dirty="0" err="1" smtClean="0"/>
              <a:t>en&amp;tbm</a:t>
            </a:r>
            <a:r>
              <a:rPr lang="en-US" sz="1200" dirty="0" smtClean="0"/>
              <a:t>=</a:t>
            </a:r>
            <a:r>
              <a:rPr lang="en-US" sz="1200" dirty="0" err="1" smtClean="0"/>
              <a:t>isch&amp;q</a:t>
            </a:r>
            <a:r>
              <a:rPr lang="en-US" sz="1200" dirty="0" smtClean="0"/>
              <a:t>=</a:t>
            </a:r>
            <a:r>
              <a:rPr lang="en-US" sz="1200" dirty="0" err="1" smtClean="0"/>
              <a:t>daoism&amp;imgrc</a:t>
            </a:r>
            <a:r>
              <a:rPr lang="en-US" sz="1200" dirty="0" smtClean="0"/>
              <a:t>=bqx2X5nVg6ADhM%3A</a:t>
            </a:r>
          </a:p>
          <a:p>
            <a:r>
              <a:rPr lang="en-US" sz="1400" dirty="0" smtClean="0"/>
              <a:t>Buddhism</a:t>
            </a:r>
          </a:p>
          <a:p>
            <a:r>
              <a:rPr lang="en-US" sz="1200" dirty="0"/>
              <a:t>https://www.google.com/</a:t>
            </a:r>
            <a:r>
              <a:rPr lang="en-US" sz="1200" dirty="0" err="1"/>
              <a:t>search?hl</a:t>
            </a:r>
            <a:r>
              <a:rPr lang="en-US" sz="1200" dirty="0"/>
              <a:t>=</a:t>
            </a:r>
            <a:r>
              <a:rPr lang="en-US" sz="1200" dirty="0" err="1"/>
              <a:t>en&amp;site</a:t>
            </a:r>
            <a:r>
              <a:rPr lang="en-US" sz="1200" dirty="0"/>
              <a:t>=</a:t>
            </a:r>
            <a:r>
              <a:rPr lang="en-US" sz="1200" dirty="0" err="1"/>
              <a:t>imghp&amp;tbm</a:t>
            </a:r>
            <a:r>
              <a:rPr lang="en-US" sz="1200" dirty="0"/>
              <a:t>=</a:t>
            </a:r>
            <a:r>
              <a:rPr lang="en-US" sz="1200" dirty="0" err="1"/>
              <a:t>isch&amp;source</a:t>
            </a:r>
            <a:r>
              <a:rPr lang="en-US" sz="1200" dirty="0"/>
              <a:t>=</a:t>
            </a:r>
            <a:r>
              <a:rPr lang="en-US" sz="1200" dirty="0" err="1"/>
              <a:t>hp&amp;biw</a:t>
            </a:r>
            <a:r>
              <a:rPr lang="en-US" sz="1200" dirty="0"/>
              <a:t>=1350&amp;bih=595&amp;q=</a:t>
            </a:r>
            <a:r>
              <a:rPr lang="en-US" sz="1200" dirty="0" err="1"/>
              <a:t>binding+of+isaac&amp;oq</a:t>
            </a:r>
            <a:r>
              <a:rPr lang="en-US" sz="1200" dirty="0"/>
              <a:t>=</a:t>
            </a:r>
            <a:r>
              <a:rPr lang="en-US" sz="1200" dirty="0" err="1"/>
              <a:t>binding+of+isaac&amp;gs_l</a:t>
            </a:r>
            <a:r>
              <a:rPr lang="en-US" sz="1200" dirty="0"/>
              <a:t>=img.3..0l10.2219.4677.0.5125.16.9.0.3.3.0.325.1056.0j1j1j2.4.0....0...1ac.1.64.img..</a:t>
            </a:r>
            <a:r>
              <a:rPr lang="en-US" sz="1200" dirty="0" smtClean="0"/>
              <a:t>9.7.1066.OlJLJK-W-zg#hl=</a:t>
            </a:r>
            <a:r>
              <a:rPr lang="en-US" sz="1200" dirty="0" err="1" smtClean="0"/>
              <a:t>en&amp;tbm</a:t>
            </a:r>
            <a:r>
              <a:rPr lang="en-US" sz="1200" dirty="0" smtClean="0"/>
              <a:t>=</a:t>
            </a:r>
            <a:r>
              <a:rPr lang="en-US" sz="1200" dirty="0" err="1" smtClean="0"/>
              <a:t>isch&amp;q</a:t>
            </a:r>
            <a:r>
              <a:rPr lang="en-US" sz="1200" dirty="0" smtClean="0"/>
              <a:t>=</a:t>
            </a:r>
            <a:r>
              <a:rPr lang="en-US" sz="1200" dirty="0" err="1" smtClean="0"/>
              <a:t>buddha&amp;imgrc</a:t>
            </a:r>
            <a:r>
              <a:rPr lang="en-US" sz="1200" dirty="0" smtClean="0"/>
              <a:t>=zMpyj-OJLtdyGM%3A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107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Photos, Cont’d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1905000"/>
            <a:ext cx="7772400" cy="3200400"/>
          </a:xfrm>
        </p:spPr>
        <p:txBody>
          <a:bodyPr>
            <a:noAutofit/>
          </a:bodyPr>
          <a:lstStyle/>
          <a:p>
            <a:r>
              <a:rPr lang="en-US" sz="1200" dirty="0" smtClean="0"/>
              <a:t>Prodigal Son</a:t>
            </a:r>
          </a:p>
          <a:p>
            <a:r>
              <a:rPr lang="en-US" sz="1200" dirty="0"/>
              <a:t>https://www.google.com/</a:t>
            </a:r>
            <a:r>
              <a:rPr lang="en-US" sz="1200" dirty="0" err="1"/>
              <a:t>search?hl</a:t>
            </a:r>
            <a:r>
              <a:rPr lang="en-US" sz="1200" dirty="0"/>
              <a:t>=</a:t>
            </a:r>
            <a:r>
              <a:rPr lang="en-US" sz="1200" dirty="0" err="1"/>
              <a:t>en&amp;site</a:t>
            </a:r>
            <a:r>
              <a:rPr lang="en-US" sz="1200" dirty="0"/>
              <a:t>=</a:t>
            </a:r>
            <a:r>
              <a:rPr lang="en-US" sz="1200" dirty="0" err="1"/>
              <a:t>imghp&amp;tbm</a:t>
            </a:r>
            <a:r>
              <a:rPr lang="en-US" sz="1200" dirty="0"/>
              <a:t>=</a:t>
            </a:r>
            <a:r>
              <a:rPr lang="en-US" sz="1200" dirty="0" err="1"/>
              <a:t>isch&amp;source</a:t>
            </a:r>
            <a:r>
              <a:rPr lang="en-US" sz="1200" dirty="0"/>
              <a:t>=</a:t>
            </a:r>
            <a:r>
              <a:rPr lang="en-US" sz="1200" dirty="0" err="1"/>
              <a:t>hp&amp;biw</a:t>
            </a:r>
            <a:r>
              <a:rPr lang="en-US" sz="1200" dirty="0"/>
              <a:t>=1280&amp;bih=907&amp;q=</a:t>
            </a:r>
            <a:r>
              <a:rPr lang="en-US" sz="1200" dirty="0" err="1"/>
              <a:t>parable+of+the+prodigal+son&amp;oq</a:t>
            </a:r>
            <a:r>
              <a:rPr lang="en-US" sz="1200" dirty="0"/>
              <a:t>=</a:t>
            </a:r>
            <a:r>
              <a:rPr lang="en-US" sz="1200" dirty="0" err="1"/>
              <a:t>parable+of+the+prodigal+son&amp;gs_l</a:t>
            </a:r>
            <a:r>
              <a:rPr lang="en-US" sz="1200" dirty="0"/>
              <a:t>=img.3..0l4j0i30j0i5i30l5.1639.6580.0.7164.27.19.0.8.8.0.160.2117.0j19.19.0....0...1ac.1.64.img..</a:t>
            </a:r>
            <a:r>
              <a:rPr lang="en-US" sz="1200" dirty="0" smtClean="0"/>
              <a:t>0.27.2175.lssrIBc0cj4#imgrc=B6WmZePL0ESTTM%3A</a:t>
            </a:r>
          </a:p>
          <a:p>
            <a:endParaRPr lang="en-US" sz="1200" dirty="0"/>
          </a:p>
          <a:p>
            <a:r>
              <a:rPr lang="en-US" sz="1200" dirty="0" smtClean="0"/>
              <a:t>Gawain</a:t>
            </a:r>
          </a:p>
          <a:p>
            <a:r>
              <a:rPr lang="en-US" sz="1200" dirty="0" smtClean="0"/>
              <a:t>https</a:t>
            </a:r>
            <a:r>
              <a:rPr lang="en-US" sz="1200" dirty="0"/>
              <a:t>://www.google.com/</a:t>
            </a:r>
            <a:r>
              <a:rPr lang="en-US" sz="1200" dirty="0" err="1"/>
              <a:t>search?hl</a:t>
            </a:r>
            <a:r>
              <a:rPr lang="en-US" sz="1200" dirty="0"/>
              <a:t>=</a:t>
            </a:r>
            <a:r>
              <a:rPr lang="en-US" sz="1200" dirty="0" err="1"/>
              <a:t>en&amp;site</a:t>
            </a:r>
            <a:r>
              <a:rPr lang="en-US" sz="1200" dirty="0"/>
              <a:t>=</a:t>
            </a:r>
            <a:r>
              <a:rPr lang="en-US" sz="1200" dirty="0" err="1"/>
              <a:t>imghp&amp;tbm</a:t>
            </a:r>
            <a:r>
              <a:rPr lang="en-US" sz="1200" dirty="0"/>
              <a:t>=</a:t>
            </a:r>
            <a:r>
              <a:rPr lang="en-US" sz="1200" dirty="0" err="1"/>
              <a:t>isch&amp;source</a:t>
            </a:r>
            <a:r>
              <a:rPr lang="en-US" sz="1200" dirty="0"/>
              <a:t>=</a:t>
            </a:r>
            <a:r>
              <a:rPr lang="en-US" sz="1200" dirty="0" err="1"/>
              <a:t>hp&amp;biw</a:t>
            </a:r>
            <a:r>
              <a:rPr lang="en-US" sz="1200" dirty="0"/>
              <a:t>=1350&amp;bih=595&amp;q=</a:t>
            </a:r>
            <a:r>
              <a:rPr lang="en-US" sz="1200" dirty="0" err="1"/>
              <a:t>binding+of+isaac&amp;oq</a:t>
            </a:r>
            <a:r>
              <a:rPr lang="en-US" sz="1200" dirty="0"/>
              <a:t>=</a:t>
            </a:r>
            <a:r>
              <a:rPr lang="en-US" sz="1200" dirty="0" err="1"/>
              <a:t>binding+of+isaac&amp;gs_l</a:t>
            </a:r>
            <a:r>
              <a:rPr lang="en-US" sz="1200" dirty="0"/>
              <a:t>=img.3..0l10.2219.4677.0.5125.16.9.0.3.3.0.325.1056.0j1j1j2.4.0....0...1ac.1.64.img..</a:t>
            </a:r>
            <a:r>
              <a:rPr lang="en-US" sz="1200" dirty="0" smtClean="0"/>
              <a:t>9.7.1066.OlJLJK-W-zg#hl=</a:t>
            </a:r>
            <a:r>
              <a:rPr lang="en-US" sz="1200" dirty="0" err="1" smtClean="0"/>
              <a:t>en&amp;tbm</a:t>
            </a:r>
            <a:r>
              <a:rPr lang="en-US" sz="1200" dirty="0" smtClean="0"/>
              <a:t>=</a:t>
            </a:r>
            <a:r>
              <a:rPr lang="en-US" sz="1200" dirty="0" err="1" smtClean="0"/>
              <a:t>isch&amp;q</a:t>
            </a:r>
            <a:r>
              <a:rPr lang="en-US" sz="1200" dirty="0" smtClean="0"/>
              <a:t>=</a:t>
            </a:r>
            <a:r>
              <a:rPr lang="en-US" sz="1200" dirty="0" err="1" smtClean="0"/>
              <a:t>sir+gawain+and+the+green+knight&amp;imgrc</a:t>
            </a:r>
            <a:r>
              <a:rPr lang="en-US" sz="1200" dirty="0" smtClean="0"/>
              <a:t>=1mwSsJ4woQ_64M%3A</a:t>
            </a:r>
          </a:p>
          <a:p>
            <a:endParaRPr lang="en-US" sz="1200" dirty="0" smtClean="0"/>
          </a:p>
          <a:p>
            <a:r>
              <a:rPr lang="en-US" sz="1200" dirty="0" smtClean="0"/>
              <a:t>Hamlet:</a:t>
            </a:r>
          </a:p>
          <a:p>
            <a:r>
              <a:rPr lang="en-US" sz="1200" dirty="0"/>
              <a:t>https://www.google.com/</a:t>
            </a:r>
            <a:r>
              <a:rPr lang="en-US" sz="1200" dirty="0" err="1"/>
              <a:t>search?hl</a:t>
            </a:r>
            <a:r>
              <a:rPr lang="en-US" sz="1200" dirty="0"/>
              <a:t>=</a:t>
            </a:r>
            <a:r>
              <a:rPr lang="en-US" sz="1200" dirty="0" err="1"/>
              <a:t>en&amp;site</a:t>
            </a:r>
            <a:r>
              <a:rPr lang="en-US" sz="1200" dirty="0"/>
              <a:t>=</a:t>
            </a:r>
            <a:r>
              <a:rPr lang="en-US" sz="1200" dirty="0" err="1"/>
              <a:t>imghp&amp;tbm</a:t>
            </a:r>
            <a:r>
              <a:rPr lang="en-US" sz="1200" dirty="0"/>
              <a:t>=</a:t>
            </a:r>
            <a:r>
              <a:rPr lang="en-US" sz="1200" dirty="0" err="1"/>
              <a:t>isch&amp;source</a:t>
            </a:r>
            <a:r>
              <a:rPr lang="en-US" sz="1200" dirty="0"/>
              <a:t>=</a:t>
            </a:r>
            <a:r>
              <a:rPr lang="en-US" sz="1200" dirty="0" err="1"/>
              <a:t>hp&amp;biw</a:t>
            </a:r>
            <a:r>
              <a:rPr lang="en-US" sz="1200" dirty="0"/>
              <a:t>=1350&amp;bih=595&amp;q=</a:t>
            </a:r>
            <a:r>
              <a:rPr lang="en-US" sz="1200" dirty="0" err="1"/>
              <a:t>binding+of+isaac&amp;oq</a:t>
            </a:r>
            <a:r>
              <a:rPr lang="en-US" sz="1200" dirty="0"/>
              <a:t>=</a:t>
            </a:r>
            <a:r>
              <a:rPr lang="en-US" sz="1200" dirty="0" err="1"/>
              <a:t>binding+of+isaac&amp;gs_l</a:t>
            </a:r>
            <a:r>
              <a:rPr lang="en-US" sz="1200" dirty="0"/>
              <a:t>=img.3..0l10.2219.4677.0.5125.16.9.0.3.3.0.325.1056.0j1j1j2.4.0....0...1ac.1.64.img..</a:t>
            </a:r>
            <a:r>
              <a:rPr lang="en-US" sz="1200" dirty="0" smtClean="0"/>
              <a:t>9.7.1066.OlJLJK-W-zg#hl=</a:t>
            </a:r>
            <a:r>
              <a:rPr lang="en-US" sz="1200" dirty="0" err="1" smtClean="0"/>
              <a:t>en&amp;tbm</a:t>
            </a:r>
            <a:r>
              <a:rPr lang="en-US" sz="1200" dirty="0" smtClean="0"/>
              <a:t>=</a:t>
            </a:r>
            <a:r>
              <a:rPr lang="en-US" sz="1200" dirty="0" err="1" smtClean="0"/>
              <a:t>isch&amp;q</a:t>
            </a:r>
            <a:r>
              <a:rPr lang="en-US" sz="1200" dirty="0" smtClean="0"/>
              <a:t>=</a:t>
            </a:r>
            <a:r>
              <a:rPr lang="en-US" sz="1200" dirty="0" err="1" smtClean="0"/>
              <a:t>hamlet+skull&amp;imgrc</a:t>
            </a:r>
            <a:r>
              <a:rPr lang="en-US" sz="1200" dirty="0" smtClean="0"/>
              <a:t>=fxDafZauaoVYRM%3A</a:t>
            </a:r>
          </a:p>
          <a:p>
            <a:endParaRPr lang="en-US" sz="1200" dirty="0" smtClean="0"/>
          </a:p>
          <a:p>
            <a:r>
              <a:rPr lang="en-US" sz="1200" dirty="0" smtClean="0"/>
              <a:t>Positive Psychology – M. Seligman</a:t>
            </a:r>
          </a:p>
          <a:p>
            <a:r>
              <a:rPr lang="en-US" sz="1200" dirty="0"/>
              <a:t>https://www.google.com/</a:t>
            </a:r>
            <a:r>
              <a:rPr lang="en-US" sz="1200" dirty="0" err="1"/>
              <a:t>search?hl</a:t>
            </a:r>
            <a:r>
              <a:rPr lang="en-US" sz="1200" dirty="0"/>
              <a:t>=</a:t>
            </a:r>
            <a:r>
              <a:rPr lang="en-US" sz="1200" dirty="0" err="1"/>
              <a:t>en&amp;site</a:t>
            </a:r>
            <a:r>
              <a:rPr lang="en-US" sz="1200" dirty="0"/>
              <a:t>=</a:t>
            </a:r>
            <a:r>
              <a:rPr lang="en-US" sz="1200" dirty="0" err="1"/>
              <a:t>imghp&amp;tbm</a:t>
            </a:r>
            <a:r>
              <a:rPr lang="en-US" sz="1200" dirty="0"/>
              <a:t>=</a:t>
            </a:r>
            <a:r>
              <a:rPr lang="en-US" sz="1200" dirty="0" err="1"/>
              <a:t>isch&amp;source</a:t>
            </a:r>
            <a:r>
              <a:rPr lang="en-US" sz="1200" dirty="0"/>
              <a:t>=</a:t>
            </a:r>
            <a:r>
              <a:rPr lang="en-US" sz="1200" dirty="0" err="1"/>
              <a:t>hp&amp;biw</a:t>
            </a:r>
            <a:r>
              <a:rPr lang="en-US" sz="1200" dirty="0"/>
              <a:t>=1350&amp;bih=595&amp;q=</a:t>
            </a:r>
            <a:r>
              <a:rPr lang="en-US" sz="1200" dirty="0" err="1"/>
              <a:t>binding+of+isaac&amp;oq</a:t>
            </a:r>
            <a:r>
              <a:rPr lang="en-US" sz="1200" dirty="0"/>
              <a:t>=</a:t>
            </a:r>
            <a:r>
              <a:rPr lang="en-US" sz="1200" dirty="0" err="1"/>
              <a:t>binding+of+isaac&amp;gs_l</a:t>
            </a:r>
            <a:r>
              <a:rPr lang="en-US" sz="1200" dirty="0"/>
              <a:t>=img.3..0l10.2219.4677.0.5125.16.9.0.3.3.0.325.1056.0j1j1j2.4.0....0...1ac.1.64.img..</a:t>
            </a:r>
            <a:r>
              <a:rPr lang="en-US" sz="1200" dirty="0" smtClean="0"/>
              <a:t>9.7.1066.OlJLJK-W-zg#hl=</a:t>
            </a:r>
            <a:r>
              <a:rPr lang="en-US" sz="1200" dirty="0" err="1" smtClean="0"/>
              <a:t>en&amp;tbm</a:t>
            </a:r>
            <a:r>
              <a:rPr lang="en-US" sz="1200" dirty="0" smtClean="0"/>
              <a:t>=</a:t>
            </a:r>
            <a:r>
              <a:rPr lang="en-US" sz="1200" dirty="0" err="1" smtClean="0"/>
              <a:t>isch&amp;q</a:t>
            </a:r>
            <a:r>
              <a:rPr lang="en-US" sz="1200" dirty="0" smtClean="0"/>
              <a:t>=</a:t>
            </a:r>
            <a:r>
              <a:rPr lang="en-US" sz="1200" dirty="0" err="1" smtClean="0"/>
              <a:t>positive+psychology+martin+seligman&amp;imgrc</a:t>
            </a:r>
            <a:r>
              <a:rPr lang="en-US" sz="1200" dirty="0" smtClean="0"/>
              <a:t>=HMh8ZTQV_amoEM%3A</a:t>
            </a:r>
          </a:p>
          <a:p>
            <a:endParaRPr lang="en-US" sz="1200" dirty="0" smtClean="0"/>
          </a:p>
          <a:p>
            <a:r>
              <a:rPr lang="en-US" sz="1200" dirty="0" smtClean="0"/>
              <a:t>Questions</a:t>
            </a:r>
          </a:p>
          <a:p>
            <a:r>
              <a:rPr lang="en-US" sz="1200" dirty="0"/>
              <a:t>https://www.google.com/</a:t>
            </a:r>
            <a:r>
              <a:rPr lang="en-US" sz="1200" dirty="0" err="1"/>
              <a:t>search?hl</a:t>
            </a:r>
            <a:r>
              <a:rPr lang="en-US" sz="1200" dirty="0"/>
              <a:t>=</a:t>
            </a:r>
            <a:r>
              <a:rPr lang="en-US" sz="1200" dirty="0" err="1"/>
              <a:t>en&amp;site</a:t>
            </a:r>
            <a:r>
              <a:rPr lang="en-US" sz="1200" dirty="0"/>
              <a:t>=</a:t>
            </a:r>
            <a:r>
              <a:rPr lang="en-US" sz="1200" dirty="0" err="1"/>
              <a:t>imghp&amp;tbm</a:t>
            </a:r>
            <a:r>
              <a:rPr lang="en-US" sz="1200" dirty="0"/>
              <a:t>=</a:t>
            </a:r>
            <a:r>
              <a:rPr lang="en-US" sz="1200" dirty="0" err="1"/>
              <a:t>isch&amp;source</a:t>
            </a:r>
            <a:r>
              <a:rPr lang="en-US" sz="1200" dirty="0"/>
              <a:t>=</a:t>
            </a:r>
            <a:r>
              <a:rPr lang="en-US" sz="1200" dirty="0" err="1"/>
              <a:t>hp&amp;biw</a:t>
            </a:r>
            <a:r>
              <a:rPr lang="en-US" sz="1200" dirty="0"/>
              <a:t>=1350&amp;bih=595&amp;q=</a:t>
            </a:r>
            <a:r>
              <a:rPr lang="en-US" sz="1200" dirty="0" err="1"/>
              <a:t>binding+of+isaac&amp;oq</a:t>
            </a:r>
            <a:r>
              <a:rPr lang="en-US" sz="1200" dirty="0"/>
              <a:t>=</a:t>
            </a:r>
            <a:r>
              <a:rPr lang="en-US" sz="1200" dirty="0" err="1"/>
              <a:t>binding+of+isaac&amp;gs_l</a:t>
            </a:r>
            <a:r>
              <a:rPr lang="en-US" sz="1200" dirty="0"/>
              <a:t>=img.3..0l10.2219.4677.0.5125.16.9.0.3.3.0.325.1056.0j1j1j2.4.0....0...1ac.1.64.img..9.7.1066.OlJLJK-W-zg#hl=</a:t>
            </a:r>
            <a:r>
              <a:rPr lang="en-US" sz="1200" dirty="0" err="1"/>
              <a:t>en&amp;tbm</a:t>
            </a:r>
            <a:r>
              <a:rPr lang="en-US" sz="1200" dirty="0"/>
              <a:t>=</a:t>
            </a:r>
            <a:r>
              <a:rPr lang="en-US" sz="1200" dirty="0" err="1"/>
              <a:t>isch&amp;q</a:t>
            </a:r>
            <a:r>
              <a:rPr lang="en-US" sz="1200" dirty="0"/>
              <a:t>=</a:t>
            </a:r>
            <a:r>
              <a:rPr lang="en-US" sz="1200" dirty="0" err="1"/>
              <a:t>questions&amp;imgrc</a:t>
            </a:r>
            <a:r>
              <a:rPr lang="en-US" sz="1200" dirty="0"/>
              <a:t>=kqWShYp3qCsjfM%3A</a:t>
            </a:r>
            <a:endParaRPr lang="en-US" sz="1200" dirty="0" smtClean="0"/>
          </a:p>
          <a:p>
            <a:endParaRPr lang="en-US" sz="1200" dirty="0" smtClean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214395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179</TotalTime>
  <Words>519</Words>
  <Application>Microsoft Office PowerPoint</Application>
  <PresentationFormat>On-screen Show (4:3)</PresentationFormat>
  <Paragraphs>122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World Literature 1</vt:lpstr>
      <vt:lpstr>What does an exemplary life look like?</vt:lpstr>
      <vt:lpstr>18th Century B.C.E. Old Testament:  “The Binding of Isaac”</vt:lpstr>
      <vt:lpstr>8th Century B.C.E. Homer’s Iliad</vt:lpstr>
      <vt:lpstr>5th Century B.C.E. Sophocles’ Oedipus</vt:lpstr>
      <vt:lpstr>6th – 4th Century B.C.E. Zhuangzi &amp;  Laozi’s Daodejing</vt:lpstr>
      <vt:lpstr>5th- 3rd Century B.C.E. Confucius’ Analects</vt:lpstr>
      <vt:lpstr>1st Century C.E. Chinese Buddhism</vt:lpstr>
      <vt:lpstr>1st Century C.E. New Testament:  Luke’s “Parable of the Prodigal Son”</vt:lpstr>
      <vt:lpstr>14th Century Sir Gawain and the  Green Knight</vt:lpstr>
      <vt:lpstr>17th Century Shakespeare’s Hamlet</vt:lpstr>
      <vt:lpstr>2000 Positive Psychology</vt:lpstr>
      <vt:lpstr>Additional Questions:</vt:lpstr>
      <vt:lpstr>Photos</vt:lpstr>
      <vt:lpstr>Photos, Cont’d </vt:lpstr>
    </vt:vector>
  </TitlesOfParts>
  <Company>Middlesex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Literature 1</dc:title>
  <dc:creator>Jill Keller</dc:creator>
  <cp:lastModifiedBy>Jill Keller</cp:lastModifiedBy>
  <cp:revision>27</cp:revision>
  <cp:lastPrinted>2015-08-06T22:04:56Z</cp:lastPrinted>
  <dcterms:created xsi:type="dcterms:W3CDTF">2015-08-01T16:52:31Z</dcterms:created>
  <dcterms:modified xsi:type="dcterms:W3CDTF">2015-08-13T01:33:07Z</dcterms:modified>
</cp:coreProperties>
</file>